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5143500" cx="9144000"/>
  <p:notesSz cx="6858000" cy="9144000"/>
  <p:embeddedFontLst>
    <p:embeddedFont>
      <p:font typeface="Average"/>
      <p:regular r:id="rId46"/>
    </p:embeddedFont>
    <p:embeddedFont>
      <p:font typeface="Oswald"/>
      <p:regular r:id="rId47"/>
      <p:bold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204C802-65FD-4965-A359-51D91E948211}">
  <a:tblStyle styleId="{4204C802-65FD-4965-A359-51D91E9482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schemas.openxmlformats.org/officeDocument/2006/relationships/font" Target="fonts/Average-regular.fntdata"/><Relationship Id="rId23" Type="http://schemas.openxmlformats.org/officeDocument/2006/relationships/slide" Target="slides/slide17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schemas.openxmlformats.org/officeDocument/2006/relationships/font" Target="fonts/Oswald-bold.fntdata"/><Relationship Id="rId25" Type="http://schemas.openxmlformats.org/officeDocument/2006/relationships/slide" Target="slides/slide19.xml"/><Relationship Id="rId47" Type="http://schemas.openxmlformats.org/officeDocument/2006/relationships/font" Target="fonts/Oswald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46f8bbbf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46f8bbbf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4a71dfcc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4a71dfcc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87d833c8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87d833c8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487d833c89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487d833c89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487d833c89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487d833c89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4a71dfcc06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4a71dfcc06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4a71dfcc06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4a71dfcc06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4a71dfcc06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4a71dfcc06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4a71dfcc06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4a71dfcc06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4a71dfcc06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4a71dfcc06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4a71dfcc06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4a71dfcc06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6f8bbbfec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6f8bbbfe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4a71dfcc06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4a71dfcc06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4a71dfcc06_0_4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4a71dfcc06_0_4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4a71dfcc06_0_5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4a71dfcc06_0_5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4a71dfcc06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4a71dfcc06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4a71dfcc06_0_6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4a71dfcc06_0_6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46f8bbbfec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46f8bbbfec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46f8bbbfec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46f8bbbfec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46f8bbbfec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46f8bbbfec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46f8bbbfec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46f8bbbfec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46f8bbbfec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46f8bbbfec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6f8bbbfec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6f8bbbfec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4a71dfcc06_0_6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4a71dfcc06_0_6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4a71dfcc06_0_7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4a71dfcc06_0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4a71dfcc06_0_7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4a71dfcc06_0_7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4a71dfcc06_0_8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4a71dfcc06_0_8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4a71dfcc06_0_9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4a71dfcc06_0_9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4a71dfcc06_0_9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4a71dfcc06_0_9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4a71dfcc06_0_10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4a71dfcc06_0_1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4a71dfcc06_0_1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4a71dfcc06_0_1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4a71dfcc06_0_10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4a71dfcc06_0_10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46f8bbbfec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46f8bbbfec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6f8bbbfec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6f8bbbfec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6f8bbbfec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46f8bbbfec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46f8bbbfec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46f8bbbfec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6f8bbbfec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6f8bbbfec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6f8bbbfec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6f8bbbfec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6f8bbbfec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46f8bbbfec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Relationship Id="rId4" Type="http://schemas.openxmlformats.org/officeDocument/2006/relationships/image" Target="../media/image13.jpg"/><Relationship Id="rId5" Type="http://schemas.openxmlformats.org/officeDocument/2006/relationships/image" Target="../media/image2.jpg"/><Relationship Id="rId6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Relationship Id="rId4" Type="http://schemas.openxmlformats.org/officeDocument/2006/relationships/image" Target="../media/image1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jpg"/><Relationship Id="rId4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Relationship Id="rId4" Type="http://schemas.openxmlformats.org/officeDocument/2006/relationships/image" Target="../media/image30.png"/><Relationship Id="rId5" Type="http://schemas.openxmlformats.org/officeDocument/2006/relationships/image" Target="../media/image14.png"/><Relationship Id="rId6" Type="http://schemas.openxmlformats.org/officeDocument/2006/relationships/image" Target="../media/image1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Relationship Id="rId4" Type="http://schemas.openxmlformats.org/officeDocument/2006/relationships/image" Target="../media/image21.png"/><Relationship Id="rId5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png"/><Relationship Id="rId4" Type="http://schemas.openxmlformats.org/officeDocument/2006/relationships/image" Target="../media/image19.png"/><Relationship Id="rId5" Type="http://schemas.openxmlformats.org/officeDocument/2006/relationships/image" Target="../media/image26.png"/><Relationship Id="rId6" Type="http://schemas.openxmlformats.org/officeDocument/2006/relationships/image" Target="../media/image1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1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.png"/><Relationship Id="rId4" Type="http://schemas.openxmlformats.org/officeDocument/2006/relationships/image" Target="../media/image39.png"/><Relationship Id="rId5" Type="http://schemas.openxmlformats.org/officeDocument/2006/relationships/image" Target="../media/image27.png"/><Relationship Id="rId6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1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Relationship Id="rId4" Type="http://schemas.openxmlformats.org/officeDocument/2006/relationships/image" Target="../media/image13.jpg"/><Relationship Id="rId5" Type="http://schemas.openxmlformats.org/officeDocument/2006/relationships/image" Target="../media/image2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9.png"/><Relationship Id="rId4" Type="http://schemas.openxmlformats.org/officeDocument/2006/relationships/image" Target="../media/image1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33.png"/><Relationship Id="rId7" Type="http://schemas.openxmlformats.org/officeDocument/2006/relationships/image" Target="../media/image1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png"/><Relationship Id="rId4" Type="http://schemas.openxmlformats.org/officeDocument/2006/relationships/image" Target="../media/image13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Relationship Id="rId4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82525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PEISS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77">
                <a:latin typeface="Times New Roman"/>
                <a:ea typeface="Times New Roman"/>
                <a:cs typeface="Times New Roman"/>
                <a:sym typeface="Times New Roman"/>
              </a:rPr>
              <a:t>Power-Efficient Infrared Security System </a:t>
            </a:r>
            <a:endParaRPr sz="39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89649"/>
            <a:ext cx="7801500" cy="173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Carlos Granja Angulo - Photonics Science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Matthew Berasa - Computer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Andrew Forde - Electrical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Andrew Topliffe - Electrical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Group 12 Final Presentation Spring 2025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2838" y="188675"/>
            <a:ext cx="1038325" cy="103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2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174038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Hardware Diagram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4825" y="746738"/>
            <a:ext cx="7434346" cy="4091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System part 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44" name="Google Shape;144;p23"/>
          <p:cNvGraphicFramePr/>
          <p:nvPr/>
        </p:nvGraphicFramePr>
        <p:xfrm>
          <a:off x="353025" y="1255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722950"/>
                <a:gridCol w="722950"/>
                <a:gridCol w="722950"/>
                <a:gridCol w="722950"/>
                <a:gridCol w="722950"/>
                <a:gridCol w="722950"/>
                <a:gridCol w="722950"/>
                <a:gridCol w="722950"/>
              </a:tblGrid>
              <a:tr h="570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Technology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Energy Efficiency (mW)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Range (USD)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Accuracy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Human Detection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Beam Angle (degrees)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Typical Range (m)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Human Safety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LiDAR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1000-5000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100-500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Excellent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30-360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0.1-100+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Generally 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Ultrasonic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20-100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5-50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Limited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15-60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2-10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PIR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0.01-0.05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2-20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Limited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90-360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5-12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Generally 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CMOS Camera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500-2000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100-500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Excellent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60-110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10-50+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LED-Photodiode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1-50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10-50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Good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15-60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0.1-20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Safe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145" name="Google Shape;145;p23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3"/>
          <p:cNvSpPr txBox="1"/>
          <p:nvPr/>
        </p:nvSpPr>
        <p:spPr>
          <a:xfrm>
            <a:off x="6343475" y="1255175"/>
            <a:ext cx="2538600" cy="32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The LED-Photodiode was selected because of its energy efficiency, low-price and high accuracy. 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LED-Photodiode selection</a:t>
            </a:r>
            <a:endParaRPr/>
          </a:p>
        </p:txBody>
      </p:sp>
      <p:sp>
        <p:nvSpPr>
          <p:cNvPr id="152" name="Google Shape;152;p24"/>
          <p:cNvSpPr txBox="1"/>
          <p:nvPr>
            <p:ph idx="1" type="body"/>
          </p:nvPr>
        </p:nvSpPr>
        <p:spPr>
          <a:xfrm>
            <a:off x="270350" y="1017725"/>
            <a:ext cx="4071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LED: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Selected Vishay for its wavelength which reflects better than 940nm, it's good radiant intensity, and affordability. 			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				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53" name="Google Shape;153;p24"/>
          <p:cNvGraphicFramePr/>
          <p:nvPr/>
        </p:nvGraphicFramePr>
        <p:xfrm>
          <a:off x="357125" y="2140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792650"/>
                <a:gridCol w="792650"/>
                <a:gridCol w="792650"/>
                <a:gridCol w="792650"/>
              </a:tblGrid>
              <a:tr h="268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Vishay TSHG6400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Everlight IR333-A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OSRAM SFH 4550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Wavelength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850nm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Radiant Intensity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 mW/sr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 mW/sr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700 mW/sr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Viewing Angle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±27°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±20°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±3°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$0.85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$0.75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</a:t>
                      </a: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0.95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4" name="Google Shape;154;p24"/>
          <p:cNvGraphicFramePr/>
          <p:nvPr/>
        </p:nvGraphicFramePr>
        <p:xfrm>
          <a:off x="4065250" y="213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203500"/>
                <a:gridCol w="1290575"/>
                <a:gridCol w="1027100"/>
                <a:gridCol w="1433625"/>
              </a:tblGrid>
              <a:tr h="52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Everlight PD333-3B/H0/L2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Osram SFH 203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Vishay TEMD5510FX01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4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Spectral Range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400-1100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400-1100 nm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430-1080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9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Peak Sensitivity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 nm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4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Responsivity 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0.5 A/W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0.62 A/W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0.65 A/W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4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Field of View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±40°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±20°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±60°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6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$0.80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$0.90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$1.20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55" name="Google Shape;155;p24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/>
        </p:nvSpPr>
        <p:spPr>
          <a:xfrm>
            <a:off x="4201725" y="978825"/>
            <a:ext cx="4672200" cy="3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Photodiode: 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Selected SFH 203 for its peak wavelength sensitivity that matches our IR LED, it's good responsibility and low price. </a:t>
            </a:r>
            <a:endParaRPr sz="13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Filter selection</a:t>
            </a:r>
            <a:endParaRPr/>
          </a:p>
        </p:txBody>
      </p:sp>
      <p:sp>
        <p:nvSpPr>
          <p:cNvPr id="162" name="Google Shape;162;p25"/>
          <p:cNvSpPr txBox="1"/>
          <p:nvPr>
            <p:ph idx="1" type="body"/>
          </p:nvPr>
        </p:nvSpPr>
        <p:spPr>
          <a:xfrm>
            <a:off x="233200" y="1017725"/>
            <a:ext cx="8334600" cy="363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Filter: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Selected Green. L IR filter  due to center wavelength, price and peak transmittance.</a:t>
            </a: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300">
                <a:latin typeface="Times New Roman"/>
                <a:ea typeface="Times New Roman"/>
                <a:cs typeface="Times New Roman"/>
                <a:sym typeface="Times New Roman"/>
              </a:rPr>
              <a:t>Allow us to block ambient light while maintaining 90% transmittance. 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															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63" name="Google Shape;163;p25"/>
          <p:cNvGraphicFramePr/>
          <p:nvPr/>
        </p:nvGraphicFramePr>
        <p:xfrm>
          <a:off x="1212925" y="203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343625"/>
                <a:gridCol w="1343625"/>
                <a:gridCol w="1343625"/>
                <a:gridCol w="1343625"/>
                <a:gridCol w="1343625"/>
              </a:tblGrid>
              <a:tr h="54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Thorlabs FB940-10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Edmund Optics #87-747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MidOpt BP940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Green.L 850nm IR Filter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54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Center Wavelength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 ± 2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950 ± 5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 ± 8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850nm± 30 nm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54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Peak Transmittance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401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Blocking Range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401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(USD)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$95.00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$49.00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$35.00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$20.99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164" name="Google Shape;164;p25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Camera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70" name="Google Shape;170;p26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804450"/>
                <a:gridCol w="1804450"/>
                <a:gridCol w="1804450"/>
                <a:gridCol w="1804450"/>
              </a:tblGrid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OV2640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OV5640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OV7670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Resolution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2MP (1600x1200)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5MP (2592x1944)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VGA (640x480)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Interface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SCCB (I2C)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MIPI, DVP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SCCB (I2C)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~60mW active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~140mW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~30mW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Wake-up Time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~300ms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~300ms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~100ms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Light Performance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Good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Good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Fair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Size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8.5 x 8.5 mm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7.1 x 6.5 mm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 x 8 mm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(Approx.)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$20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1" name="Google Shape;17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6"/>
          <p:cNvSpPr txBox="1"/>
          <p:nvPr/>
        </p:nvSpPr>
        <p:spPr>
          <a:xfrm>
            <a:off x="955425" y="4360750"/>
            <a:ext cx="71586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choose the OV2640 because it will be able to output an image at a better resolution without consuming much more power than the competitors. 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Alarm Technology 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p27"/>
          <p:cNvSpPr txBox="1"/>
          <p:nvPr>
            <p:ph idx="1" type="body"/>
          </p:nvPr>
        </p:nvSpPr>
        <p:spPr>
          <a:xfrm>
            <a:off x="311700" y="1152475"/>
            <a:ext cx="3826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Magnetic Buzzer was chosen due to it having the loudest dB while at a functioning operating voltage for the system</a:t>
            </a:r>
            <a:endParaRPr/>
          </a:p>
        </p:txBody>
      </p:sp>
      <p:graphicFrame>
        <p:nvGraphicFramePr>
          <p:cNvPr id="179" name="Google Shape;179;p27"/>
          <p:cNvGraphicFramePr/>
          <p:nvPr/>
        </p:nvGraphicFramePr>
        <p:xfrm>
          <a:off x="4311600" y="117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942300"/>
                <a:gridCol w="942300"/>
                <a:gridCol w="942300"/>
                <a:gridCol w="942300"/>
                <a:gridCol w="942300"/>
              </a:tblGrid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Alarm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dB Loudness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Size (Diameter)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Operating Voltage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Current Consumption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Piezo Buzzer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70-85 dB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10-30 mm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3-12 V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5-30 mA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Magnetic Buzzer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80-100 dB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10-30 mm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3-5 V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30-100 mA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Mini Siren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110-120 dB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30 -50 mm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 V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100-500 mA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80" name="Google Shape;18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MCU vs FPGA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6" name="Google Shape;186;p28"/>
          <p:cNvGraphicFramePr/>
          <p:nvPr/>
        </p:nvGraphicFramePr>
        <p:xfrm>
          <a:off x="908150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 Advantages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FPGA Advantages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Speed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Ease of Use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Reconfigurability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 Design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Form Factor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Parallel Processing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Embedded Applications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User Control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87" name="Google Shape;18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/>
        </p:nvSpPr>
        <p:spPr>
          <a:xfrm>
            <a:off x="908100" y="3569400"/>
            <a:ext cx="7239000" cy="12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Due to our project being placing a focal point on power consumption, we decided to go with a MCU over a FPGA. 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9"/>
          <p:cNvSpPr txBox="1"/>
          <p:nvPr>
            <p:ph type="title"/>
          </p:nvPr>
        </p:nvSpPr>
        <p:spPr>
          <a:xfrm>
            <a:off x="311700" y="59125"/>
            <a:ext cx="8520600" cy="3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MCU Comparison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94" name="Google Shape;194;p29"/>
          <p:cNvGraphicFramePr/>
          <p:nvPr/>
        </p:nvGraphicFramePr>
        <p:xfrm>
          <a:off x="383475" y="574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080100"/>
                <a:gridCol w="1048275"/>
                <a:gridCol w="1048275"/>
                <a:gridCol w="1048275"/>
                <a:gridCol w="1048275"/>
                <a:gridCol w="1048275"/>
              </a:tblGrid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Microcontroller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ESP32-WROOM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MSP430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Arduino Uno R4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Raspberry Pi Pico W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STM32F4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CPU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Xtensa 32-bit LX6 Dual-Core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16-bit RISC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32-bit ARM Cortex-M4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32-bit ARM Cortex-M0+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32-bit ARM Cortex-M4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Clock Speed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160-240 MHz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168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Memory (Flash and RAM)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MB Flash, 520 KB SRAM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 KB Flash, 512 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256 KB Flash, 32 KB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MB Flash, 264 KB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512 KB Flash, 192 KB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1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GPIO Pins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 GPIO Pins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 GPIO Pins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GPIO Pins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 GPIO Pins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Typically 80 GPIO Pins, can reach up to 114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Communication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Wi-Fi, Bluetooth 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USB, Wi-Fi, Bluetooth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USB, Wi-Fi, Bluetooth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CAN, Ethernet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Operating Voltage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1.8V-3.6V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 or 5V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1.8V-3.6V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USB Support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PWM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2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$5-$10 - Dev Board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$1-$2 - Chip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$11.99 -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$2.19 - Chip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$27.50 -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$6.99 - Chip (RA4M1)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$4 -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$0.70 - Chip (RP2040)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$9.44 - Chip and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IoT Capabilities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Yes, with integration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Yes, with integration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95" name="Google Shape;19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9"/>
          <p:cNvSpPr txBox="1"/>
          <p:nvPr/>
        </p:nvSpPr>
        <p:spPr>
          <a:xfrm>
            <a:off x="6947350" y="1444325"/>
            <a:ext cx="19620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 IoT capabilities being an emphasis, we were left with three choices out of the 5. Out of the three the ESP32 was the strongest performer.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311700" y="178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Power Requirements for Hardware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02" name="Google Shape;202;p30"/>
          <p:cNvGraphicFramePr/>
          <p:nvPr/>
        </p:nvGraphicFramePr>
        <p:xfrm>
          <a:off x="952500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206500"/>
                <a:gridCol w="1206500"/>
                <a:gridCol w="1206500"/>
                <a:gridCol w="1206500"/>
                <a:gridCol w="1206500"/>
                <a:gridCol w="1206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 Power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ESP32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≤ 600mA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1.98W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Camera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OV2640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70mA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350mW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Alarm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CMT-8540S-SMT-TR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750mW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TSHG6400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Relay Coil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J104B2C5VDC.20S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200mW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~950mA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4.28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03" name="Google Shape;203;p30"/>
          <p:cNvSpPr txBox="1"/>
          <p:nvPr/>
        </p:nvSpPr>
        <p:spPr>
          <a:xfrm>
            <a:off x="1820100" y="751675"/>
            <a:ext cx="55038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hardware components in parallel of each other</a:t>
            </a:r>
            <a:endParaRPr sz="18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Absolute max current ~950mA</a:t>
            </a:r>
            <a:endParaRPr sz="18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4" name="Google Shape;204;p30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700">
                <a:latin typeface="Times New Roman"/>
                <a:ea typeface="Times New Roman"/>
                <a:cs typeface="Times New Roman"/>
                <a:sym typeface="Times New Roman"/>
              </a:rPr>
              <a:t>Power Converter</a:t>
            </a: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10" name="Google Shape;210;p31"/>
          <p:cNvGraphicFramePr/>
          <p:nvPr/>
        </p:nvGraphicFramePr>
        <p:xfrm>
          <a:off x="952500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447800"/>
                <a:gridCol w="1447800"/>
                <a:gridCol w="1447800"/>
                <a:gridCol w="1447800"/>
                <a:gridCol w="1447800"/>
              </a:tblGrid>
              <a:tr h="56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IMR-15-5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IMR-03-5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RAC10-05SK/277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RAC04-05SC/277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20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Input 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 ~ 305 VAC,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120 ~ 430 VDC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 ~ 305 VAC, 120 ~ 430 VDC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 ~ 305 VAC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 ~ 305 VAC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56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Output 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3A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56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15W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20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Package/ Case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4-DIP Module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26-SMD Module, 14 Leads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4-DIP Module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7-DIP Module, 6 Leads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5428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$9.73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$6.10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$13.04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$21.86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11" name="Google Shape;211;p31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1"/>
          <p:cNvSpPr txBox="1"/>
          <p:nvPr/>
        </p:nvSpPr>
        <p:spPr>
          <a:xfrm>
            <a:off x="311700" y="560525"/>
            <a:ext cx="6552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rage"/>
              <a:buChar char="●"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The IMR-15-5 was chosen for its current output and low cost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0" y="3850500"/>
            <a:ext cx="2285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 Granja Angulo - Photonics Science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285700" y="3850500"/>
            <a:ext cx="234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Matthew Berasa - Computer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572000" y="3850500"/>
            <a:ext cx="234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Andrew Forde - Electrical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6804000" y="3850500"/>
            <a:ext cx="234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Andrew Topliffe - Electrical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0" l="0" r="0" t="15354"/>
          <a:stretch/>
        </p:blipFill>
        <p:spPr>
          <a:xfrm>
            <a:off x="7037650" y="1097275"/>
            <a:ext cx="1982749" cy="2237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2464325" y="1140152"/>
            <a:ext cx="1982749" cy="219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 rotWithShape="1">
          <a:blip r:embed="rId5">
            <a:alphaModFix/>
          </a:blip>
          <a:srcRect b="10976" l="28530" r="35510" t="0"/>
          <a:stretch/>
        </p:blipFill>
        <p:spPr>
          <a:xfrm>
            <a:off x="240075" y="1140150"/>
            <a:ext cx="1898415" cy="21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88000" y="1120650"/>
            <a:ext cx="1739592" cy="219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Batteries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18" name="Google Shape;218;p32"/>
          <p:cNvGraphicFramePr/>
          <p:nvPr/>
        </p:nvGraphicFramePr>
        <p:xfrm>
          <a:off x="311700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704125"/>
                <a:gridCol w="1704125"/>
                <a:gridCol w="1704125"/>
                <a:gridCol w="1704125"/>
                <a:gridCol w="1704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18650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2011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BL3000F9031781S1PCNC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BGN2500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Chemistry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Li-Ion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Lithium-Ion Polymer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Lithium-Ion Polymer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Nickel Cadmium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Output 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3.7V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3.7 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3.7 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1.2 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Capacity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3.4Ah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2Ah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3Ah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2.5Ah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$6.95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$12.50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$19.26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$4.61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9" name="Google Shape;219;p32"/>
          <p:cNvSpPr txBox="1"/>
          <p:nvPr/>
        </p:nvSpPr>
        <p:spPr>
          <a:xfrm>
            <a:off x="415400" y="1015650"/>
            <a:ext cx="76662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18650 has the best capacity, cost, and safest batteries for recharging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0" name="Google Shape;220;p32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3"/>
          <p:cNvSpPr txBox="1"/>
          <p:nvPr>
            <p:ph type="title"/>
          </p:nvPr>
        </p:nvSpPr>
        <p:spPr>
          <a:xfrm>
            <a:off x="311700" y="216425"/>
            <a:ext cx="560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Battery Management System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33"/>
          <p:cNvSpPr txBox="1"/>
          <p:nvPr>
            <p:ph idx="1" type="body"/>
          </p:nvPr>
        </p:nvSpPr>
        <p:spPr>
          <a:xfrm>
            <a:off x="311700" y="1152475"/>
            <a:ext cx="5606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DFR0969 4-way 18650 battery holder by DFRobot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built in overcharge and over-discharge protection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outputs at 5V 2A and 3.3V 1A.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will only be using the 5V output for simplicity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7" name="Google Shape;22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7650" y="95250"/>
            <a:ext cx="291465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3"/>
          <p:cNvPicPr preferRelativeResize="0"/>
          <p:nvPr/>
        </p:nvPicPr>
        <p:blipFill rotWithShape="1">
          <a:blip r:embed="rId4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Priority Switching System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p34"/>
          <p:cNvSpPr txBox="1"/>
          <p:nvPr>
            <p:ph idx="1" type="body"/>
          </p:nvPr>
        </p:nvSpPr>
        <p:spPr>
          <a:xfrm>
            <a:off x="311700" y="1152475"/>
            <a:ext cx="8520600" cy="14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Switching between two power sources can be achieved by the use of a relay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Main source powering relay and in NO position, backup source in NC position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Loss of main source causes relay to switch position, allowing backup source to be used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35" name="Google Shape;235;p34"/>
          <p:cNvGraphicFramePr/>
          <p:nvPr/>
        </p:nvGraphicFramePr>
        <p:xfrm>
          <a:off x="311750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656425"/>
                <a:gridCol w="1656425"/>
                <a:gridCol w="1656425"/>
                <a:gridCol w="1656425"/>
                <a:gridCol w="1656425"/>
              </a:tblGrid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3385-AZ943-1CH-5DE-ND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ALQ105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J104B2C5VDC.20S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JW2SN-DC5V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Max 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 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 A (30 V DC)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 A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 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Contact Configuration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SPDT (1 Form 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SPDT (1 Form 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DPDT (2 Form C)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DPDT (2 Form 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Coil 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$1.09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$1.45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$1.77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$2.97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36" name="Google Shape;236;p34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Power Regulation 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p35"/>
          <p:cNvSpPr txBox="1"/>
          <p:nvPr>
            <p:ph idx="1" type="body"/>
          </p:nvPr>
        </p:nvSpPr>
        <p:spPr>
          <a:xfrm>
            <a:off x="311700" y="1152475"/>
            <a:ext cx="8520600" cy="14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To ensure a stable 3.3V from the PSU, a regulator will be used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 switching regulator will be used instead of linear regulator</a:t>
            </a:r>
            <a:r>
              <a:rPr lang="en-GB"/>
              <a:t> </a:t>
            </a:r>
            <a:endParaRPr/>
          </a:p>
        </p:txBody>
      </p:sp>
      <p:graphicFrame>
        <p:nvGraphicFramePr>
          <p:cNvPr id="243" name="Google Shape;243;p35"/>
          <p:cNvGraphicFramePr/>
          <p:nvPr/>
        </p:nvGraphicFramePr>
        <p:xfrm>
          <a:off x="311675" y="2447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704125"/>
                <a:gridCol w="1704125"/>
                <a:gridCol w="1704125"/>
                <a:gridCol w="1704125"/>
                <a:gridCol w="1704125"/>
              </a:tblGrid>
              <a:tr h="406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LM2596-ADJ</a:t>
                      </a:r>
                      <a:endParaRPr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LMR50410Y3FQDBVRQ1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LM2575T-3.3/NOPB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LT8609AEDDM-3.3#PBF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Input Voltage Range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4.5V-40V</a:t>
                      </a:r>
                      <a:endParaRPr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4V-36V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4V-40V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3V-42V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Output 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Switching Frequency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150</a:t>
                      </a: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kHz</a:t>
                      </a:r>
                      <a:endParaRPr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2.1MHz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52kHz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200kHz ~ 2.2MHz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Efficiency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73%</a:t>
                      </a:r>
                      <a:endParaRPr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88%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75%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80%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$6.70 </a:t>
                      </a:r>
                      <a:endParaRPr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$1.41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$3.58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$8.94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44" name="Google Shape;244;p35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6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6"/>
          <p:cNvSpPr txBox="1"/>
          <p:nvPr>
            <p:ph type="title"/>
          </p:nvPr>
        </p:nvSpPr>
        <p:spPr>
          <a:xfrm>
            <a:off x="311700" y="2455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Switching System Schematic</a:t>
            </a:r>
            <a:endParaRPr/>
          </a:p>
        </p:txBody>
      </p:sp>
      <p:pic>
        <p:nvPicPr>
          <p:cNvPr id="251" name="Google Shape;25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8525" y="920775"/>
            <a:ext cx="5992525" cy="40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Main PCB schematic</a:t>
            </a:r>
            <a:endParaRPr/>
          </a:p>
        </p:txBody>
      </p:sp>
      <p:pic>
        <p:nvPicPr>
          <p:cNvPr id="257" name="Google Shape;2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963050"/>
            <a:ext cx="3754425" cy="205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7"/>
          <p:cNvPicPr preferRelativeResize="0"/>
          <p:nvPr/>
        </p:nvPicPr>
        <p:blipFill rotWithShape="1">
          <a:blip r:embed="rId4">
            <a:alphaModFix/>
          </a:blip>
          <a:srcRect b="0" l="5490" r="-5489" t="0"/>
          <a:stretch/>
        </p:blipFill>
        <p:spPr>
          <a:xfrm>
            <a:off x="311700" y="2856200"/>
            <a:ext cx="4013902" cy="2184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6125" y="1271675"/>
            <a:ext cx="4707999" cy="333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Main PCB</a:t>
            </a:r>
            <a:endParaRPr/>
          </a:p>
        </p:txBody>
      </p:sp>
      <p:pic>
        <p:nvPicPr>
          <p:cNvPr id="266" name="Google Shape;266;p38"/>
          <p:cNvPicPr preferRelativeResize="0"/>
          <p:nvPr/>
        </p:nvPicPr>
        <p:blipFill rotWithShape="1">
          <a:blip r:embed="rId3">
            <a:alphaModFix/>
          </a:blip>
          <a:srcRect b="890" l="3128" r="-281" t="-890"/>
          <a:stretch/>
        </p:blipFill>
        <p:spPr>
          <a:xfrm>
            <a:off x="2825025" y="1152475"/>
            <a:ext cx="6007272" cy="349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75525"/>
            <a:ext cx="2827699" cy="377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IR-LED board</a:t>
            </a:r>
            <a:endParaRPr/>
          </a:p>
        </p:txBody>
      </p:sp>
      <p:pic>
        <p:nvPicPr>
          <p:cNvPr id="274" name="Google Shape;27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9375" y="902200"/>
            <a:ext cx="4642800" cy="412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9"/>
          <p:cNvPicPr preferRelativeResize="0"/>
          <p:nvPr/>
        </p:nvPicPr>
        <p:blipFill rotWithShape="1">
          <a:blip r:embed="rId4">
            <a:alphaModFix/>
          </a:blip>
          <a:srcRect b="26642" l="0" r="0" t="19827"/>
          <a:stretch/>
        </p:blipFill>
        <p:spPr>
          <a:xfrm>
            <a:off x="99800" y="902200"/>
            <a:ext cx="2562301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9"/>
          <p:cNvPicPr preferRelativeResize="0"/>
          <p:nvPr/>
        </p:nvPicPr>
        <p:blipFill rotWithShape="1">
          <a:blip r:embed="rId5">
            <a:alphaModFix/>
          </a:blip>
          <a:srcRect b="3011" l="9004" r="4076" t="3460"/>
          <a:stretch/>
        </p:blipFill>
        <p:spPr>
          <a:xfrm>
            <a:off x="99800" y="2772450"/>
            <a:ext cx="3840501" cy="237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Photodiode board</a:t>
            </a:r>
            <a:endParaRPr/>
          </a:p>
        </p:txBody>
      </p:sp>
      <p:pic>
        <p:nvPicPr>
          <p:cNvPr id="283" name="Google Shape;283;p40"/>
          <p:cNvPicPr preferRelativeResize="0"/>
          <p:nvPr/>
        </p:nvPicPr>
        <p:blipFill rotWithShape="1">
          <a:blip r:embed="rId3">
            <a:alphaModFix/>
          </a:blip>
          <a:srcRect b="29732" l="10324" r="22412" t="27822"/>
          <a:stretch/>
        </p:blipFill>
        <p:spPr>
          <a:xfrm>
            <a:off x="83100" y="1163900"/>
            <a:ext cx="3794999" cy="319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100" y="0"/>
            <a:ext cx="3896276" cy="28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8100" y="2813975"/>
            <a:ext cx="3896277" cy="232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3.3V regulator</a:t>
            </a:r>
            <a:endParaRPr/>
          </a:p>
        </p:txBody>
      </p:sp>
      <p:pic>
        <p:nvPicPr>
          <p:cNvPr id="292" name="Google Shape;29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9350" y="69225"/>
            <a:ext cx="5327276" cy="233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1"/>
          <p:cNvPicPr preferRelativeResize="0"/>
          <p:nvPr/>
        </p:nvPicPr>
        <p:blipFill rotWithShape="1">
          <a:blip r:embed="rId5">
            <a:alphaModFix/>
          </a:blip>
          <a:srcRect b="-2701" l="0" r="-2701" t="0"/>
          <a:stretch/>
        </p:blipFill>
        <p:spPr>
          <a:xfrm>
            <a:off x="2919350" y="2402500"/>
            <a:ext cx="5327273" cy="2713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204425"/>
            <a:ext cx="2766950" cy="3689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GB" sz="3000">
                <a:latin typeface="Times New Roman"/>
                <a:ea typeface="Times New Roman"/>
                <a:cs typeface="Times New Roman"/>
                <a:sym typeface="Times New Roman"/>
              </a:rPr>
              <a:t>Motivation and Background</a:t>
            </a:r>
            <a:r>
              <a:rPr lang="en-GB" sz="3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Background 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Power Consumption Comparison: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Traditional security systems require constant high-power operation, typically consuming 5-15W per sensor unit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Camera-based systems with continuous recording can consume 15-30W per camera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PIR (Passive Infrared) sensors use less power but have higher false alarm rates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The LED-photodiode system has lower power consumption because: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LEDs are inherently energy-efficient light sources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Photodiodes require minimal power to operate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The processing can be optimized for minimal power usage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Regarding price comparisons: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Traditional CCTV systems typically cost $500-2000 per installation point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Professional PIR-based systems range from $200-1000 per sensor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High-end smart security systems can cost $1000-3000 for basic setups.</a:t>
            </a: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2"/>
          <p:cNvSpPr txBox="1"/>
          <p:nvPr>
            <p:ph type="title"/>
          </p:nvPr>
        </p:nvSpPr>
        <p:spPr>
          <a:xfrm>
            <a:off x="152838" y="142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Communication Protocol Selection</a:t>
            </a:r>
            <a:endParaRPr/>
          </a:p>
        </p:txBody>
      </p:sp>
      <p:pic>
        <p:nvPicPr>
          <p:cNvPr id="301" name="Google Shape;30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2" name="Google Shape;302;p42"/>
          <p:cNvGraphicFramePr/>
          <p:nvPr/>
        </p:nvGraphicFramePr>
        <p:xfrm>
          <a:off x="152850" y="790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803575"/>
                <a:gridCol w="803575"/>
                <a:gridCol w="803575"/>
                <a:gridCol w="803575"/>
                <a:gridCol w="803575"/>
                <a:gridCol w="803575"/>
                <a:gridCol w="803575"/>
                <a:gridCol w="803575"/>
              </a:tblGrid>
              <a:tr h="725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Protocol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I2C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SPI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USB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Wi-Fi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Bluetooth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LoRaWAN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4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Connection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Serial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Serial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Serial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Wired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Wireless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Wireless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Wireless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Range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 distance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 distance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 distance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Varying distance up to 9.8 ft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~100 meters (330 ft)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~100 meters (330 ft)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Up to 15 km in rural settings and 2-5 in urban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9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(~5-10 mW)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(~1-20 mW)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to Moderate (~10-50 mW)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- 4.5 W (max)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(50-800 mW) depending on activity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(~1-10 mW)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(~50-100 µW in idle, ~10-50 mW during transmission)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1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Transfer Speed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9600 bps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 Kbps, up to 3.4 Mbps if in high speed mode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10-20 Mbps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Gbps (USB 3.0)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(450-600 Mbps) -2.4 GHz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BLE - 2 Mbps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Classic - 1Mbps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0.3-50 Kbps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03" name="Google Shape;303;p42"/>
          <p:cNvSpPr txBox="1"/>
          <p:nvPr/>
        </p:nvSpPr>
        <p:spPr>
          <a:xfrm>
            <a:off x="6830675" y="1529175"/>
            <a:ext cx="21318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UART will be used to program the ESP32.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 is the serial communication utilized by the OV2640 camera module.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Wi-Fi will be used to wirelessly communicate between our ESP32 and server hosting the UI.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MCU Programming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												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												</a:t>
            </a:r>
            <a:endParaRPr/>
          </a:p>
          <a:p>
            <a:pPr indent="-342900" lvl="0" marL="45720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														</a:t>
            </a:r>
            <a:endParaRPr/>
          </a:p>
        </p:txBody>
      </p:sp>
      <p:pic>
        <p:nvPicPr>
          <p:cNvPr id="310" name="Google Shape;31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625" y="1217600"/>
            <a:ext cx="5486400" cy="328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925" y="1255999"/>
            <a:ext cx="2066825" cy="15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3"/>
          <p:cNvSpPr txBox="1"/>
          <p:nvPr/>
        </p:nvSpPr>
        <p:spPr>
          <a:xfrm>
            <a:off x="6540925" y="2778175"/>
            <a:ext cx="2302500" cy="18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Arduino IDE 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 language 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3" name="Google Shape;313;p43"/>
          <p:cNvPicPr preferRelativeResize="0"/>
          <p:nvPr/>
        </p:nvPicPr>
        <p:blipFill rotWithShape="1">
          <a:blip r:embed="rId5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4"/>
          <p:cNvSpPr txBox="1"/>
          <p:nvPr>
            <p:ph type="title"/>
          </p:nvPr>
        </p:nvSpPr>
        <p:spPr>
          <a:xfrm>
            <a:off x="156425" y="213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Backend (Server)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19" name="Google Shape;319;p44"/>
          <p:cNvGraphicFramePr/>
          <p:nvPr/>
        </p:nvGraphicFramePr>
        <p:xfrm>
          <a:off x="427625" y="859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882025"/>
                <a:gridCol w="1500300"/>
                <a:gridCol w="1500300"/>
                <a:gridCol w="1500300"/>
                <a:gridCol w="1500300"/>
              </a:tblGrid>
              <a:tr h="619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Amazon Web Services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Digital Ocean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Heroku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Google Cloud Platform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7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Scalability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Highly Scalable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Scalability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Scalability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Highly Scalable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Latency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Low Latency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Latency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Latency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Low Latency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Uptime Reliability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 Reliability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 Reliability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Reliability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 Reliability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Ease of Use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Complexity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Complexity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Low Complexity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Complexity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20" name="Google Shape;320;p44"/>
          <p:cNvPicPr preferRelativeResize="0"/>
          <p:nvPr/>
        </p:nvPicPr>
        <p:blipFill rotWithShape="1">
          <a:blip r:embed="rId3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44"/>
          <p:cNvSpPr txBox="1"/>
          <p:nvPr/>
        </p:nvSpPr>
        <p:spPr>
          <a:xfrm>
            <a:off x="1682125" y="4138100"/>
            <a:ext cx="522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DigitalOcean was chosen due to low complexity and provided high enough reliability and latency for this project</a:t>
            </a:r>
            <a:endParaRPr sz="17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Backend (Database)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7" name="Google Shape;327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MongoDB				     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NoSQL Database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Faster than other NOSQL DB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Lot of Past Experience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JSON-like Format Storage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Easier integration with APIs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		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28" name="Google Shape;32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275" y="1450325"/>
            <a:ext cx="2995299" cy="95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5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25875" y="1614800"/>
            <a:ext cx="5076201" cy="24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Backend (API)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6" name="Google Shape;336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					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	Node.js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341" lvl="0" marL="3200400" rtl="0" algn="l"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Provides the environments to run Javascript to server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5943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								Express.js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341" lvl="0" marL="3200400" rtl="0" algn="l"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Framework that allows defining routes for handling HTTP requests (POST, GET, DELETE, PUT)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				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                                                                                             </a:t>
            </a:r>
            <a:endParaRPr sz="35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37" name="Google Shape;33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375" y="1152474"/>
            <a:ext cx="2736224" cy="179897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6"/>
          <p:cNvSpPr txBox="1"/>
          <p:nvPr/>
        </p:nvSpPr>
        <p:spPr>
          <a:xfrm>
            <a:off x="4934150" y="3566050"/>
            <a:ext cx="1816800" cy="4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339" name="Google Shape;339;p46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Frontend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5" name="Google Shape;345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Flutter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App Framework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Single Codebase for Cross-Platform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Same UI for all Platforms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346" name="Google Shape;34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575" y="1498000"/>
            <a:ext cx="1689575" cy="12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9800" y="160275"/>
            <a:ext cx="2422800" cy="212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9125" y="2369874"/>
            <a:ext cx="2424450" cy="213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9858" y="2369950"/>
            <a:ext cx="2422800" cy="21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7"/>
          <p:cNvSpPr txBox="1"/>
          <p:nvPr/>
        </p:nvSpPr>
        <p:spPr>
          <a:xfrm>
            <a:off x="1779275" y="4328625"/>
            <a:ext cx="1480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351" name="Google Shape;351;p47"/>
          <p:cNvPicPr preferRelativeResize="0"/>
          <p:nvPr/>
        </p:nvPicPr>
        <p:blipFill rotWithShape="1">
          <a:blip r:embed="rId7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Sequence Diagram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Diagram to display the need for a cloud server. (Ex. Viewing Activity Logs)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914400" rtl="0" algn="l">
              <a:spcBef>
                <a:spcPts val="120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Every action done in app needs server as intermediary to database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/>
              <a:t>									</a:t>
            </a:r>
            <a:endParaRPr/>
          </a:p>
        </p:txBody>
      </p:sp>
      <p:pic>
        <p:nvPicPr>
          <p:cNvPr id="358" name="Google Shape;35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9775" y="2161200"/>
            <a:ext cx="5234150" cy="266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8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9"/>
          <p:cNvSpPr txBox="1"/>
          <p:nvPr>
            <p:ph type="title"/>
          </p:nvPr>
        </p:nvSpPr>
        <p:spPr>
          <a:xfrm>
            <a:off x="129550" y="59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Budget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65" name="Google Shape;365;p49"/>
          <p:cNvGraphicFramePr/>
          <p:nvPr/>
        </p:nvGraphicFramePr>
        <p:xfrm>
          <a:off x="420675" y="631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1806300"/>
                <a:gridCol w="1806300"/>
                <a:gridCol w="1806300"/>
                <a:gridCol w="1806300"/>
              </a:tblGrid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Component Name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(USD)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Quantity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Subtotal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Photodiode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$2.60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Filter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$35.00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$35.00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Camera Module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$25.99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$25.99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AC-DC Convertor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$9.73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$9.73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Battery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$6.95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$27.80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Battery Holder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$9.90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$9.90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Relay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$3.30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$3.30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Regulator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$6.70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$6.70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ESP32-WROOM-32E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$129.52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66" name="Google Shape;36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0"/>
          <p:cNvSpPr txBox="1"/>
          <p:nvPr>
            <p:ph type="title"/>
          </p:nvPr>
        </p:nvSpPr>
        <p:spPr>
          <a:xfrm>
            <a:off x="311700" y="280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Work Distribution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2" name="Google Shape;372;p50"/>
          <p:cNvPicPr preferRelativeResize="0"/>
          <p:nvPr/>
        </p:nvPicPr>
        <p:blipFill rotWithShape="1">
          <a:blip r:embed="rId3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3" name="Google Shape;373;p50"/>
          <p:cNvGraphicFramePr/>
          <p:nvPr/>
        </p:nvGraphicFramePr>
        <p:xfrm>
          <a:off x="311700" y="853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3619500"/>
                <a:gridCol w="3619500"/>
              </a:tblGrid>
              <a:tr h="37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Member Name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Tasks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</a:tr>
              <a:tr h="990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Andrew Forde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PCB Design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Snapshot Technology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 Testing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990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Carlos Granja Angulo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Optical System Design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Optical System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Sensor Calibration and Alignment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Optical Enclosure Design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786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Matthew Berasa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 Programming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Mobile App Frontend Development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Backend Development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Signal Processing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75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Andrew Topliffe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System Design AC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System Design DC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Main Housing Design/Integration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Future Improvements</a:t>
            </a:r>
            <a:endParaRPr/>
          </a:p>
        </p:txBody>
      </p:sp>
      <p:sp>
        <p:nvSpPr>
          <p:cNvPr id="379" name="Google Shape;379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array of IR LED–photodiode pairs for wider coverage or design modular sensors that you can place in different areas.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Camera FOV Expansion by </a:t>
            </a:r>
            <a:r>
              <a:rPr lang="en-GB"/>
              <a:t>swapping</a:t>
            </a:r>
            <a:r>
              <a:rPr lang="en-GB"/>
              <a:t> in wide-angle lens (120°–160°) for current OV2640 or add second angled camera to eliminate blind spots.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Add solar charging option for system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Machine learning-based adaptive filtering: Adjusts sensitivity based on room conditions (e.g., time of day, movement patterns)</a:t>
            </a:r>
            <a:endParaRPr/>
          </a:p>
        </p:txBody>
      </p:sp>
      <p:pic>
        <p:nvPicPr>
          <p:cNvPr id="380" name="Google Shape;380;p51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Goals and Objectives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n-GB" sz="1325"/>
              <a:t>BASIC: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an energy-efficient LED-Photodiode system through component selection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Develop high-speed detection with streamlined circuit layouts.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Create robust signal processing algorithms with specific wavelength selections and filtering techniques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 comprehensive mobile application with user interface elements and real-time data handling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Implement an AC power supply system with conversion circuits and voltage regulation systems</a:t>
            </a:r>
            <a:endParaRPr sz="1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n-GB" sz="1325"/>
              <a:t>ADVANCED: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and integrate camera capture capabilities with efficient triggering mechanisms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Develop secure data storage solutions with encryption methods and access controls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Create a comprehensive backup power system 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Implement wireless control systems with secure communication protocols</a:t>
            </a:r>
            <a:endParaRPr sz="1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n-GB" sz="1325"/>
              <a:t>STRETCH: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advanced detection algorithms for human presence detection and pattern recognition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Develop enhanced range detection capabilities through optical system design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Create multiple LED-photodiode system with coordination protocols and synchronization methods</a:t>
            </a:r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Engineering Requirements</a:t>
            </a:r>
            <a:endParaRPr/>
          </a:p>
        </p:txBody>
      </p:sp>
      <p:graphicFrame>
        <p:nvGraphicFramePr>
          <p:cNvPr id="93" name="Google Shape;93;p17"/>
          <p:cNvGraphicFramePr/>
          <p:nvPr/>
        </p:nvGraphicFramePr>
        <p:xfrm>
          <a:off x="1126175" y="1279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Requirement</a:t>
                      </a:r>
                      <a:endParaRPr b="1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Maximum </a:t>
                      </a: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Detection range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At least 2.5 ft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Object detection accuracy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Accuracy of at least 80%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Response Time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than 10 seconds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than 5W  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Backup Power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Rechargeable Battery 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Mobile Compatibility  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iOS and </a:t>
                      </a: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Android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4" name="Google Shape;94;p17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Optical Specifications</a:t>
            </a:r>
            <a:endParaRPr/>
          </a:p>
        </p:txBody>
      </p:sp>
      <p:graphicFrame>
        <p:nvGraphicFramePr>
          <p:cNvPr id="101" name="Google Shape;101;p18"/>
          <p:cNvGraphicFramePr/>
          <p:nvPr/>
        </p:nvGraphicFramePr>
        <p:xfrm>
          <a:off x="1002100" y="166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{4204C802-65FD-4965-A359-51D91E948211}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GB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Component</a:t>
                      </a:r>
                      <a:endParaRPr b="1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GB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Parameter</a:t>
                      </a:r>
                      <a:endParaRPr b="1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GB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Specification</a:t>
                      </a:r>
                      <a:endParaRPr b="1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LEDs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Field of View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Minimum 40°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Wavelength range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780 - 1000 nm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Photodiode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Field of View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Minimum 40°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Wavelength range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780- 1000 nm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Filter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Center wavelength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780 - 1000 nm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2" name="Google Shape;102;p18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Optical Path </a:t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The IR LED will be emitting light that will go through a lens to increase its FOV. Light will travel in free space up to the object for 0.5 - 1 meter. 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/>
              <a:t>Reflected light at 10% intensity has to travel back another 0.5 - 1 meter go through filter (blocks ambient light) and be detected by photodiode. </a:t>
            </a:r>
            <a:endParaRPr/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3050" y="2619150"/>
            <a:ext cx="4979026" cy="1800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 rotWithShape="1">
          <a:blip r:embed="rId4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Optical Design and Calculations</a:t>
            </a:r>
            <a:endParaRPr/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311900" y="1152475"/>
            <a:ext cx="8520600" cy="38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LEDs  @ 850nm, 700 mW/sr each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Quantity: 2 LEDs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Total Power Output:</a:t>
            </a:r>
            <a:br>
              <a:rPr lang="en-GB" sz="1200"/>
            </a:br>
            <a:r>
              <a:rPr lang="en-GB" sz="1200"/>
              <a:t>   P = I × Ω = 1400 × 0.0087 ≈ 12.06 mW 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Irradiance (at 1m):</a:t>
            </a:r>
            <a:br>
              <a:rPr lang="en-GB" sz="1200"/>
            </a:br>
            <a:r>
              <a:rPr lang="en-GB" sz="1200"/>
              <a:t>   E = P / A = 12.06 / 86.29 ≈ 0.14 mW/cm² 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Reflected Irradiance from Clothing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Normal Clothing:</a:t>
            </a:r>
            <a:br>
              <a:rPr lang="en-GB" sz="1200"/>
            </a:br>
            <a:r>
              <a:rPr lang="en-GB" sz="1200"/>
              <a:t>   E(r) = 0.14 × 0.05 = 0.007 mW/cm² 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Dark Clothing:</a:t>
            </a:r>
            <a:br>
              <a:rPr lang="en-GB" sz="1200"/>
            </a:br>
            <a:r>
              <a:rPr lang="en-GB" sz="1200"/>
              <a:t>   E(r) = 0.14 × 0.02 = 0.0028 mW/cm²  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Received Power 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Normal Clothing:</a:t>
            </a:r>
            <a:br>
              <a:rPr lang="en-GB" sz="1200"/>
            </a:br>
            <a:r>
              <a:rPr lang="en-GB" sz="1200"/>
              <a:t>   E(received) = 0.007 × 0.01 / (4π) ≈ 5.57 nW  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Dark Clothing:</a:t>
            </a:r>
            <a:br>
              <a:rPr lang="en-GB" sz="1200"/>
            </a:br>
            <a:r>
              <a:rPr lang="en-GB" sz="1200"/>
              <a:t>   E(received) = 0.0028 × 0.01 / (4π) ≈ 2.23 nW 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"/>
              <a:t> </a:t>
            </a:r>
            <a:endParaRPr sz="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4811825" y="1069800"/>
            <a:ext cx="3894900" cy="15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After 90% IR Filter: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Normal: 5.01 nW, Dark: 2.01 nW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verage"/>
              <a:buChar char="●"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Photocurrent from Photodiode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Responsivity: 0.62 A/W @ 850nm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Normal: 5.01 nW × 0.62 = 3.11 nA </a:t>
            </a:r>
            <a:endParaRPr sz="2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Dark: 2.01 nW × 0.62 = 1.24 nA  </a:t>
            </a:r>
            <a:endParaRPr sz="12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9726" y="2494075"/>
            <a:ext cx="4077000" cy="253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174038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Housing</a:t>
            </a:r>
            <a:endParaRPr/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1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2" y="746750"/>
            <a:ext cx="2242226" cy="226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2878086"/>
            <a:ext cx="2681427" cy="226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 rotWithShape="1">
          <a:blip r:embed="rId6">
            <a:alphaModFix/>
          </a:blip>
          <a:srcRect b="11170" l="1400" r="0" t="13403"/>
          <a:stretch/>
        </p:blipFill>
        <p:spPr>
          <a:xfrm>
            <a:off x="4493225" y="689425"/>
            <a:ext cx="3803800" cy="387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/>
          <p:nvPr/>
        </p:nvSpPr>
        <p:spPr>
          <a:xfrm>
            <a:off x="469875" y="2780200"/>
            <a:ext cx="626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Average"/>
                <a:ea typeface="Average"/>
                <a:cs typeface="Average"/>
                <a:sym typeface="Average"/>
              </a:rPr>
              <a:t>3D designed housing</a:t>
            </a:r>
            <a:endParaRPr sz="1800"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4572000" y="4568875"/>
            <a:ext cx="42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3D Printed housing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